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10" r:id="rId1"/>
  </p:sldMasterIdLst>
  <p:sldIdLst>
    <p:sldId id="259" r:id="rId2"/>
    <p:sldId id="260" r:id="rId3"/>
    <p:sldId id="264" r:id="rId4"/>
    <p:sldId id="263" r:id="rId5"/>
    <p:sldId id="265" r:id="rId6"/>
    <p:sldId id="272" r:id="rId7"/>
    <p:sldId id="273" r:id="rId8"/>
    <p:sldId id="266" r:id="rId9"/>
    <p:sldId id="268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43"/>
    <p:restoredTop sz="94674"/>
  </p:normalViewPr>
  <p:slideViewPr>
    <p:cSldViewPr snapToGrid="0" snapToObjects="1">
      <p:cViewPr varScale="1">
        <p:scale>
          <a:sx n="104" d="100"/>
          <a:sy n="104" d="100"/>
        </p:scale>
        <p:origin x="232" y="6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1160EA64-D806-43AC-9DF2-F8C432F32B4C}" type="datetimeFigureOut">
              <a:rPr lang="en-US" smtClean="0"/>
              <a:t>6/28/22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3169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865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500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93541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737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736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19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6/28/22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321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6/28/22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968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6/28/22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244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6835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6/28/22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809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6/28/22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244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6/28/22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52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6/28/22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9341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6/28/22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4529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6/28/22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185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
Segundo nivel
Tercer nivel
Cuarto nivel
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6/28/22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A6979-0714-4377-B894-6BE4C2D6E202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40394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maro77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in/lucas-martinez-rodrigo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tiff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5.tiff"/><Relationship Id="rId11" Type="http://schemas.openxmlformats.org/officeDocument/2006/relationships/image" Target="../media/image3.png"/><Relationship Id="rId5" Type="http://schemas.openxmlformats.org/officeDocument/2006/relationships/image" Target="../media/image4.tiff"/><Relationship Id="rId10" Type="http://schemas.openxmlformats.org/officeDocument/2006/relationships/image" Target="../media/image9.tiff"/><Relationship Id="rId4" Type="http://schemas.openxmlformats.org/officeDocument/2006/relationships/image" Target="../media/image1.jpeg"/><Relationship Id="rId9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tiff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3.tiff"/><Relationship Id="rId5" Type="http://schemas.openxmlformats.org/officeDocument/2006/relationships/image" Target="../media/image12.tiff"/><Relationship Id="rId4" Type="http://schemas.openxmlformats.org/officeDocument/2006/relationships/image" Target="../media/image1.jpeg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tif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8.tiff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.jpe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2.tiff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.jpeg"/><Relationship Id="rId9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4000"/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B50FE-8F5B-AC49-9F8B-671D37CA64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000443"/>
            <a:ext cx="9970136" cy="4930800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400" b="1" dirty="0">
                <a:solidFill>
                  <a:schemeClr val="bg1"/>
                </a:solidFill>
              </a:rPr>
              <a:t>UB-</a:t>
            </a:r>
            <a:r>
              <a:rPr lang="es-ES" sz="4400" b="1" dirty="0" err="1">
                <a:solidFill>
                  <a:schemeClr val="bg1"/>
                </a:solidFill>
              </a:rPr>
              <a:t>DataScience</a:t>
            </a:r>
            <a:r>
              <a:rPr lang="es-ES" sz="4400" b="1" dirty="0">
                <a:solidFill>
                  <a:schemeClr val="bg1"/>
                </a:solidFill>
              </a:rPr>
              <a:t> – </a:t>
            </a:r>
            <a:r>
              <a:rPr lang="es-ES" sz="4400" b="1" dirty="0" err="1">
                <a:solidFill>
                  <a:schemeClr val="bg1"/>
                </a:solidFill>
              </a:rPr>
              <a:t>Capstone</a:t>
            </a:r>
            <a:r>
              <a:rPr lang="es-ES" sz="4400" b="1" dirty="0">
                <a:solidFill>
                  <a:schemeClr val="bg1"/>
                </a:solidFill>
              </a:rPr>
              <a:t> Project</a:t>
            </a:r>
            <a:br>
              <a:rPr lang="es-ES" sz="4400" b="1" dirty="0">
                <a:solidFill>
                  <a:schemeClr val="bg1"/>
                </a:solidFill>
              </a:rPr>
            </a:br>
            <a:br>
              <a:rPr lang="es-ES" sz="4400" b="1" dirty="0">
                <a:solidFill>
                  <a:schemeClr val="bg1"/>
                </a:solidFill>
              </a:rPr>
            </a:br>
            <a:br>
              <a:rPr lang="es-ES" sz="4400" b="1" dirty="0">
                <a:solidFill>
                  <a:schemeClr val="bg1"/>
                </a:solidFill>
              </a:rPr>
            </a:br>
            <a:r>
              <a:rPr lang="es-ES" sz="4000" b="1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Cápsula endoscópica</a:t>
            </a:r>
            <a:br>
              <a:rPr lang="es-ES" sz="4400" b="1" dirty="0">
                <a:solidFill>
                  <a:schemeClr val="bg1"/>
                </a:solidFill>
              </a:rPr>
            </a:br>
            <a:br>
              <a:rPr lang="es-ES" sz="4400" b="1" dirty="0">
                <a:solidFill>
                  <a:schemeClr val="bg1"/>
                </a:solidFill>
              </a:rPr>
            </a:br>
            <a:br>
              <a:rPr lang="es-ES" sz="4400" b="1" dirty="0">
                <a:solidFill>
                  <a:schemeClr val="bg1"/>
                </a:solidFill>
              </a:rPr>
            </a:br>
            <a:r>
              <a:rPr lang="es-ES" sz="1600" b="1" dirty="0">
                <a:solidFill>
                  <a:srgbClr val="0070C0"/>
                </a:solidFill>
              </a:rPr>
              <a:t>https://</a:t>
            </a:r>
            <a:r>
              <a:rPr lang="es-ES" sz="1600" b="1" dirty="0" err="1">
                <a:solidFill>
                  <a:srgbClr val="0070C0"/>
                </a:solidFill>
              </a:rPr>
              <a:t>github.com</a:t>
            </a:r>
            <a:r>
              <a:rPr lang="es-ES" sz="1600" b="1" dirty="0">
                <a:solidFill>
                  <a:srgbClr val="0070C0"/>
                </a:solidFill>
              </a:rPr>
              <a:t>/lumaro77/UB-</a:t>
            </a:r>
            <a:r>
              <a:rPr lang="es-ES" sz="1600" b="1" dirty="0" err="1">
                <a:solidFill>
                  <a:srgbClr val="0070C0"/>
                </a:solidFill>
              </a:rPr>
              <a:t>DataScience</a:t>
            </a:r>
            <a:r>
              <a:rPr lang="es-ES" sz="1600" b="1" dirty="0">
                <a:solidFill>
                  <a:srgbClr val="0070C0"/>
                </a:solidFill>
              </a:rPr>
              <a:t>-</a:t>
            </a:r>
            <a:r>
              <a:rPr lang="es-ES" sz="1600" b="1" dirty="0" err="1">
                <a:solidFill>
                  <a:srgbClr val="0070C0"/>
                </a:solidFill>
              </a:rPr>
              <a:t>CapstoneProject</a:t>
            </a:r>
            <a:br>
              <a:rPr lang="es-ES" sz="4400" b="1" dirty="0">
                <a:solidFill>
                  <a:schemeClr val="bg1"/>
                </a:solidFill>
              </a:rPr>
            </a:br>
            <a:br>
              <a:rPr lang="es-ES" sz="4400" b="1" dirty="0">
                <a:solidFill>
                  <a:schemeClr val="bg1"/>
                </a:solidFill>
              </a:rPr>
            </a:br>
            <a:r>
              <a:rPr lang="es-ES" sz="2000" b="1" dirty="0">
                <a:solidFill>
                  <a:schemeClr val="bg1"/>
                </a:solidFill>
              </a:rPr>
              <a:t>Lucas </a:t>
            </a:r>
            <a:r>
              <a:rPr lang="es-ES" sz="2000" b="1" dirty="0" err="1">
                <a:solidFill>
                  <a:schemeClr val="bg1"/>
                </a:solidFill>
              </a:rPr>
              <a:t>MaRTÍNEZ</a:t>
            </a:r>
            <a:r>
              <a:rPr lang="es-ES" sz="2000" b="1" dirty="0">
                <a:solidFill>
                  <a:schemeClr val="bg1"/>
                </a:solidFill>
              </a:rPr>
              <a:t> RODRIGO</a:t>
            </a:r>
            <a:br>
              <a:rPr lang="es-ES" sz="2000" b="1" dirty="0">
                <a:solidFill>
                  <a:schemeClr val="bg1"/>
                </a:solidFill>
              </a:rPr>
            </a:br>
            <a:r>
              <a:rPr lang="es-ES" sz="2000" b="1" dirty="0">
                <a:solidFill>
                  <a:schemeClr val="bg1"/>
                </a:solidFill>
              </a:rPr>
              <a:t>30 junio 2022</a:t>
            </a:r>
            <a:endParaRPr lang="es-ES" sz="6000" dirty="0">
              <a:solidFill>
                <a:schemeClr val="bg1"/>
              </a:solidFill>
            </a:endParaRPr>
          </a:p>
        </p:txBody>
      </p:sp>
      <p:pic>
        <p:nvPicPr>
          <p:cNvPr id="3" name="Intro">
            <a:hlinkClick r:id="" action="ppaction://media"/>
            <a:extLst>
              <a:ext uri="{FF2B5EF4-FFF2-40B4-BE49-F238E27FC236}">
                <a16:creationId xmlns:a16="http://schemas.microsoft.com/office/drawing/2014/main" id="{316CAB5B-9037-8C49-9DBD-AD5822B37F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60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9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4000"/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030612F-8BA2-D748-8054-955CF88461D9}"/>
              </a:ext>
            </a:extLst>
          </p:cNvPr>
          <p:cNvCxnSpPr/>
          <p:nvPr/>
        </p:nvCxnSpPr>
        <p:spPr>
          <a:xfrm>
            <a:off x="2409568" y="766119"/>
            <a:ext cx="5832389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89021B81-F4B1-4B4F-B72A-E475F9C6CAA3}"/>
              </a:ext>
            </a:extLst>
          </p:cNvPr>
          <p:cNvSpPr txBox="1">
            <a:spLocks/>
          </p:cNvSpPr>
          <p:nvPr/>
        </p:nvSpPr>
        <p:spPr>
          <a:xfrm>
            <a:off x="-343673" y="-782822"/>
            <a:ext cx="9970136" cy="1565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b="1" dirty="0">
                <a:solidFill>
                  <a:schemeClr val="bg1"/>
                </a:solidFill>
              </a:rPr>
              <a:t>CONTACTO</a:t>
            </a:r>
            <a:endParaRPr lang="es-ES" sz="6000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76D995F-914A-EB41-A0ED-50FDCAA673E7}"/>
              </a:ext>
            </a:extLst>
          </p:cNvPr>
          <p:cNvSpPr txBox="1"/>
          <p:nvPr/>
        </p:nvSpPr>
        <p:spPr>
          <a:xfrm>
            <a:off x="2409568" y="1989438"/>
            <a:ext cx="72168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b="1" dirty="0">
                <a:solidFill>
                  <a:schemeClr val="bg1"/>
                </a:solidFill>
              </a:rPr>
              <a:t>GitHub</a:t>
            </a:r>
          </a:p>
          <a:p>
            <a:r>
              <a:rPr lang="es-E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https://github.com/lumaro77</a:t>
            </a:r>
            <a:endParaRPr lang="es-ES" dirty="0">
              <a:solidFill>
                <a:schemeClr val="bg1"/>
              </a:solidFill>
            </a:endParaRPr>
          </a:p>
          <a:p>
            <a:endParaRPr lang="es-ES" b="1" dirty="0">
              <a:solidFill>
                <a:schemeClr val="bg1"/>
              </a:solidFill>
            </a:endParaRPr>
          </a:p>
          <a:p>
            <a:endParaRPr lang="es-ES" b="1" dirty="0">
              <a:solidFill>
                <a:schemeClr val="bg1"/>
              </a:solidFill>
            </a:endParaRPr>
          </a:p>
          <a:p>
            <a:endParaRPr lang="es-ES" b="1" dirty="0">
              <a:solidFill>
                <a:schemeClr val="bg1"/>
              </a:solidFill>
            </a:endParaRPr>
          </a:p>
          <a:p>
            <a:r>
              <a:rPr lang="es-ES" sz="3600" b="1" dirty="0">
                <a:solidFill>
                  <a:schemeClr val="bg1"/>
                </a:solidFill>
              </a:rPr>
              <a:t>LinkedIn</a:t>
            </a:r>
          </a:p>
          <a:p>
            <a:r>
              <a:rPr lang="es-E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https://www.linkedin.com/in/lucas-martinez-rodrigo</a:t>
            </a:r>
            <a:endParaRPr lang="es-ES" dirty="0">
              <a:solidFill>
                <a:schemeClr val="bg1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04465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0" advTm="2000"/>
    </mc:Choice>
    <mc:Fallback>
      <p:transition spd="slow" advTm="2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4000"/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030612F-8BA2-D748-8054-955CF88461D9}"/>
              </a:ext>
            </a:extLst>
          </p:cNvPr>
          <p:cNvCxnSpPr/>
          <p:nvPr/>
        </p:nvCxnSpPr>
        <p:spPr>
          <a:xfrm>
            <a:off x="2409568" y="766119"/>
            <a:ext cx="5832389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89021B81-F4B1-4B4F-B72A-E475F9C6CAA3}"/>
              </a:ext>
            </a:extLst>
          </p:cNvPr>
          <p:cNvSpPr txBox="1">
            <a:spLocks/>
          </p:cNvSpPr>
          <p:nvPr/>
        </p:nvSpPr>
        <p:spPr>
          <a:xfrm>
            <a:off x="-664948" y="-782822"/>
            <a:ext cx="9970136" cy="1565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b="1" dirty="0" err="1">
                <a:solidFill>
                  <a:schemeClr val="bg1"/>
                </a:solidFill>
              </a:rPr>
              <a:t>IntroDUCCIÓN</a:t>
            </a:r>
            <a:endParaRPr lang="es-ES" sz="6000" dirty="0">
              <a:solidFill>
                <a:schemeClr val="bg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D0147E0-F138-BE40-8BE0-8C49DFF0E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5566" y="1590646"/>
            <a:ext cx="2273643" cy="17037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8147DBC-3C5B-8A4D-912F-37D9C9E0AF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8753" y="1718092"/>
            <a:ext cx="4946994" cy="1448827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EC9A241-B426-EC49-83F9-62815F20B0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651" y="4690202"/>
            <a:ext cx="1601634" cy="1001021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A3E3D73A-8F7A-1B49-9852-20700B7BB9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20119" y="4600742"/>
            <a:ext cx="1703876" cy="109048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4701702-E02B-7B48-91E2-D05EB7A966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2386" y="5913921"/>
            <a:ext cx="1421569" cy="41225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5B723417-FB3B-9F47-8F91-9681C990BA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83570" y="4469083"/>
            <a:ext cx="3243235" cy="1730469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7E8E691E-0B49-AE43-B4D3-82674AE82D5F}"/>
              </a:ext>
            </a:extLst>
          </p:cNvPr>
          <p:cNvSpPr txBox="1">
            <a:spLocks/>
          </p:cNvSpPr>
          <p:nvPr/>
        </p:nvSpPr>
        <p:spPr>
          <a:xfrm>
            <a:off x="-512548" y="-630422"/>
            <a:ext cx="9970136" cy="1565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ES" sz="6000" dirty="0">
              <a:solidFill>
                <a:schemeClr val="bg1"/>
              </a:solidFill>
              <a:latin typeface="Arial Hebrew Scholar" pitchFamily="2" charset="-79"/>
              <a:cs typeface="Arial Hebrew Scholar" pitchFamily="2" charset="-79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81B09FD-C5A4-DB41-8A5E-372A296A6FB9}"/>
              </a:ext>
            </a:extLst>
          </p:cNvPr>
          <p:cNvSpPr txBox="1"/>
          <p:nvPr/>
        </p:nvSpPr>
        <p:spPr>
          <a:xfrm>
            <a:off x="2924907" y="1157744"/>
            <a:ext cx="22471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Redes Neuronales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F85CC50-C6D7-FE4D-B36E-BDCDCCC228C5}"/>
              </a:ext>
            </a:extLst>
          </p:cNvPr>
          <p:cNvSpPr txBox="1"/>
          <p:nvPr/>
        </p:nvSpPr>
        <p:spPr>
          <a:xfrm>
            <a:off x="6433968" y="1323604"/>
            <a:ext cx="30236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Redes </a:t>
            </a:r>
            <a:r>
              <a:rPr lang="es-ES" sz="2000" b="1" dirty="0" err="1">
                <a:solidFill>
                  <a:schemeClr val="bg1"/>
                </a:solidFill>
              </a:rPr>
              <a:t>Convolucionales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5D6C747-E72F-4340-BCB4-8E5D4B053333}"/>
              </a:ext>
            </a:extLst>
          </p:cNvPr>
          <p:cNvSpPr txBox="1"/>
          <p:nvPr/>
        </p:nvSpPr>
        <p:spPr>
          <a:xfrm>
            <a:off x="3218662" y="4120061"/>
            <a:ext cx="2267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bg1"/>
                </a:solidFill>
              </a:rPr>
              <a:t>Frameworks</a:t>
            </a:r>
            <a:r>
              <a:rPr lang="es-ES" sz="2000" b="1" dirty="0">
                <a:solidFill>
                  <a:schemeClr val="bg1"/>
                </a:solidFill>
              </a:rPr>
              <a:t> - </a:t>
            </a:r>
            <a:r>
              <a:rPr lang="es-ES" sz="2000" b="1" dirty="0" err="1">
                <a:solidFill>
                  <a:schemeClr val="bg1"/>
                </a:solidFill>
              </a:rPr>
              <a:t>APIs</a:t>
            </a:r>
            <a:endParaRPr lang="es-ES" sz="2000" b="1" dirty="0">
              <a:solidFill>
                <a:schemeClr val="bg1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A98079F4-2DAE-3C44-8245-C338798172BC}"/>
              </a:ext>
            </a:extLst>
          </p:cNvPr>
          <p:cNvSpPr txBox="1"/>
          <p:nvPr/>
        </p:nvSpPr>
        <p:spPr>
          <a:xfrm>
            <a:off x="7683570" y="3949790"/>
            <a:ext cx="26961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Imágenes endoscópicas</a:t>
            </a:r>
          </a:p>
        </p:txBody>
      </p:sp>
      <p:pic>
        <p:nvPicPr>
          <p:cNvPr id="20" name="Introducción">
            <a:hlinkClick r:id="" action="ppaction://media"/>
            <a:extLst>
              <a:ext uri="{FF2B5EF4-FFF2-40B4-BE49-F238E27FC236}">
                <a16:creationId xmlns:a16="http://schemas.microsoft.com/office/drawing/2014/main" id="{ACBB983A-D639-634B-8D1D-2F17467960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402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4000"/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030612F-8BA2-D748-8054-955CF88461D9}"/>
              </a:ext>
            </a:extLst>
          </p:cNvPr>
          <p:cNvCxnSpPr/>
          <p:nvPr/>
        </p:nvCxnSpPr>
        <p:spPr>
          <a:xfrm>
            <a:off x="2409568" y="766119"/>
            <a:ext cx="5832389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89021B81-F4B1-4B4F-B72A-E475F9C6CAA3}"/>
              </a:ext>
            </a:extLst>
          </p:cNvPr>
          <p:cNvSpPr txBox="1">
            <a:spLocks/>
          </p:cNvSpPr>
          <p:nvPr/>
        </p:nvSpPr>
        <p:spPr>
          <a:xfrm>
            <a:off x="-702019" y="-782822"/>
            <a:ext cx="9970136" cy="1565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b="1" dirty="0">
                <a:solidFill>
                  <a:schemeClr val="bg1"/>
                </a:solidFill>
              </a:rPr>
              <a:t>METODOLOGÍA</a:t>
            </a:r>
            <a:endParaRPr lang="es-ES" sz="6000" dirty="0">
              <a:solidFill>
                <a:schemeClr val="bg1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3A4E56C-927F-634F-A6B1-30A346D91B67}"/>
              </a:ext>
            </a:extLst>
          </p:cNvPr>
          <p:cNvSpPr txBox="1"/>
          <p:nvPr/>
        </p:nvSpPr>
        <p:spPr>
          <a:xfrm>
            <a:off x="2409568" y="1334530"/>
            <a:ext cx="43125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Red </a:t>
            </a:r>
            <a:r>
              <a:rPr lang="es-ES" sz="2000" b="1" dirty="0" err="1">
                <a:solidFill>
                  <a:schemeClr val="bg1"/>
                </a:solidFill>
              </a:rPr>
              <a:t>convolucional</a:t>
            </a:r>
            <a:r>
              <a:rPr lang="es-ES" sz="2000" b="1" dirty="0">
                <a:solidFill>
                  <a:schemeClr val="bg1"/>
                </a:solidFill>
              </a:rPr>
              <a:t> simple </a:t>
            </a:r>
            <a:r>
              <a:rPr lang="es-ES" sz="2000" b="1" dirty="0" err="1">
                <a:solidFill>
                  <a:schemeClr val="bg1"/>
                </a:solidFill>
              </a:rPr>
              <a:t>ConvoRGBv</a:t>
            </a:r>
            <a:endParaRPr lang="es-ES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Capa </a:t>
            </a:r>
            <a:r>
              <a:rPr lang="es-ES" sz="2000" dirty="0" err="1">
                <a:solidFill>
                  <a:schemeClr val="bg1"/>
                </a:solidFill>
              </a:rPr>
              <a:t>convolucional</a:t>
            </a:r>
            <a:endParaRPr lang="es-E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Capa normalización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Capa </a:t>
            </a:r>
            <a:r>
              <a:rPr lang="es-ES" sz="2000" dirty="0" err="1">
                <a:solidFill>
                  <a:schemeClr val="bg1"/>
                </a:solidFill>
              </a:rPr>
              <a:t>pooling</a:t>
            </a:r>
            <a:endParaRPr lang="es-E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Capas densa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4D97809-AC76-4E44-9E21-CD2333859766}"/>
              </a:ext>
            </a:extLst>
          </p:cNvPr>
          <p:cNvSpPr txBox="1"/>
          <p:nvPr/>
        </p:nvSpPr>
        <p:spPr>
          <a:xfrm>
            <a:off x="6960973" y="1339224"/>
            <a:ext cx="38429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Red </a:t>
            </a:r>
            <a:r>
              <a:rPr lang="es-ES" sz="2000" b="1" dirty="0" err="1">
                <a:solidFill>
                  <a:schemeClr val="bg1"/>
                </a:solidFill>
              </a:rPr>
              <a:t>convolucional</a:t>
            </a:r>
            <a:r>
              <a:rPr lang="es-ES" sz="2000" b="1" dirty="0">
                <a:solidFill>
                  <a:schemeClr val="bg1"/>
                </a:solidFill>
              </a:rPr>
              <a:t> </a:t>
            </a:r>
            <a:r>
              <a:rPr lang="es-ES" sz="2000" b="1" dirty="0" err="1">
                <a:solidFill>
                  <a:schemeClr val="bg1"/>
                </a:solidFill>
              </a:rPr>
              <a:t>preentrenada</a:t>
            </a:r>
            <a:endParaRPr lang="es-ES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ResNet152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DenseNet169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Capa densa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8D8DCF9-05A4-1545-898C-BEEE41C948FE}"/>
              </a:ext>
            </a:extLst>
          </p:cNvPr>
          <p:cNvSpPr txBox="1"/>
          <p:nvPr/>
        </p:nvSpPr>
        <p:spPr>
          <a:xfrm>
            <a:off x="2409568" y="3411850"/>
            <a:ext cx="43125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Data </a:t>
            </a:r>
            <a:r>
              <a:rPr lang="es-ES" sz="2000" b="1" dirty="0" err="1">
                <a:solidFill>
                  <a:schemeClr val="bg1"/>
                </a:solidFill>
              </a:rPr>
              <a:t>augmentation</a:t>
            </a:r>
            <a:endParaRPr lang="es-ES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Volteado </a:t>
            </a:r>
            <a:r>
              <a:rPr lang="es-ES" sz="2000" dirty="0" err="1">
                <a:solidFill>
                  <a:schemeClr val="bg1"/>
                </a:solidFill>
              </a:rPr>
              <a:t>hor-vert</a:t>
            </a:r>
            <a:endParaRPr lang="es-E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Rotación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084E6D7-7992-8E4D-856A-F83EAE7861FC}"/>
              </a:ext>
            </a:extLst>
          </p:cNvPr>
          <p:cNvSpPr txBox="1"/>
          <p:nvPr/>
        </p:nvSpPr>
        <p:spPr>
          <a:xfrm>
            <a:off x="6960973" y="3257963"/>
            <a:ext cx="43125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bg1"/>
                </a:solidFill>
              </a:rPr>
              <a:t>Obtimizado</a:t>
            </a:r>
            <a:endParaRPr lang="es-ES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SGD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chemeClr val="bg1"/>
                </a:solidFill>
              </a:rPr>
              <a:t>Batch</a:t>
            </a:r>
            <a:r>
              <a:rPr lang="es-ES" sz="2000" dirty="0">
                <a:solidFill>
                  <a:schemeClr val="bg1"/>
                </a:solidFill>
              </a:rPr>
              <a:t> 128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1.000 a 3.000 </a:t>
            </a:r>
            <a:r>
              <a:rPr lang="es-ES" sz="2000" dirty="0" err="1">
                <a:solidFill>
                  <a:schemeClr val="bg1"/>
                </a:solidFill>
              </a:rPr>
              <a:t>epochs</a:t>
            </a:r>
            <a:endParaRPr lang="es-ES" sz="2000" dirty="0">
              <a:solidFill>
                <a:schemeClr val="bg1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36F63D2-915C-7E42-B6EC-0AE4CB751793}"/>
              </a:ext>
            </a:extLst>
          </p:cNvPr>
          <p:cNvSpPr txBox="1"/>
          <p:nvPr/>
        </p:nvSpPr>
        <p:spPr>
          <a:xfrm>
            <a:off x="2409568" y="5037437"/>
            <a:ext cx="43125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err="1">
                <a:solidFill>
                  <a:schemeClr val="bg1"/>
                </a:solidFill>
              </a:rPr>
              <a:t>Callbacks</a:t>
            </a:r>
            <a:endParaRPr lang="es-ES" sz="2000" b="1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err="1">
                <a:solidFill>
                  <a:schemeClr val="bg1"/>
                </a:solidFill>
              </a:rPr>
              <a:t>Logs</a:t>
            </a:r>
            <a:r>
              <a:rPr lang="es-ES" sz="2000" dirty="0">
                <a:solidFill>
                  <a:schemeClr val="bg1"/>
                </a:solidFill>
              </a:rPr>
              <a:t> para </a:t>
            </a:r>
            <a:r>
              <a:rPr lang="es-ES" sz="2000" dirty="0" err="1">
                <a:solidFill>
                  <a:schemeClr val="bg1"/>
                </a:solidFill>
              </a:rPr>
              <a:t>plot</a:t>
            </a:r>
            <a:endParaRPr lang="es-E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Guarda mejor modelo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3BE3A34-3043-534C-B3AC-E4653851BD66}"/>
              </a:ext>
            </a:extLst>
          </p:cNvPr>
          <p:cNvSpPr txBox="1"/>
          <p:nvPr/>
        </p:nvSpPr>
        <p:spPr>
          <a:xfrm>
            <a:off x="6960973" y="5037438"/>
            <a:ext cx="431250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Entorno ejecución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Google </a:t>
            </a:r>
            <a:r>
              <a:rPr lang="es-ES" sz="2000" dirty="0" err="1">
                <a:solidFill>
                  <a:schemeClr val="bg1"/>
                </a:solidFill>
              </a:rPr>
              <a:t>Colab</a:t>
            </a:r>
            <a:endParaRPr lang="es-E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Google Drive</a:t>
            </a:r>
          </a:p>
        </p:txBody>
      </p:sp>
      <p:pic>
        <p:nvPicPr>
          <p:cNvPr id="3" name="Metodologia">
            <a:hlinkClick r:id="" action="ppaction://media"/>
            <a:extLst>
              <a:ext uri="{FF2B5EF4-FFF2-40B4-BE49-F238E27FC236}">
                <a16:creationId xmlns:a16="http://schemas.microsoft.com/office/drawing/2014/main" id="{6CF82A2A-1FF6-E14F-B4E0-AF67318DEE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17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40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4000"/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030612F-8BA2-D748-8054-955CF88461D9}"/>
              </a:ext>
            </a:extLst>
          </p:cNvPr>
          <p:cNvCxnSpPr/>
          <p:nvPr/>
        </p:nvCxnSpPr>
        <p:spPr>
          <a:xfrm>
            <a:off x="2409568" y="766119"/>
            <a:ext cx="5832389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89021B81-F4B1-4B4F-B72A-E475F9C6CAA3}"/>
              </a:ext>
            </a:extLst>
          </p:cNvPr>
          <p:cNvSpPr txBox="1">
            <a:spLocks/>
          </p:cNvSpPr>
          <p:nvPr/>
        </p:nvSpPr>
        <p:spPr>
          <a:xfrm>
            <a:off x="-1728179" y="-799524"/>
            <a:ext cx="9970136" cy="1565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b="1" dirty="0">
                <a:solidFill>
                  <a:schemeClr val="bg1"/>
                </a:solidFill>
              </a:rPr>
              <a:t>DATOS</a:t>
            </a:r>
            <a:endParaRPr lang="es-ES" sz="6000" dirty="0">
              <a:solidFill>
                <a:schemeClr val="bg1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B9274497-D092-BF48-A899-A713C27E0807}"/>
              </a:ext>
            </a:extLst>
          </p:cNvPr>
          <p:cNvSpPr txBox="1"/>
          <p:nvPr/>
        </p:nvSpPr>
        <p:spPr>
          <a:xfrm>
            <a:off x="2409568" y="1207407"/>
            <a:ext cx="41271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 err="1">
                <a:solidFill>
                  <a:schemeClr val="bg1"/>
                </a:solidFill>
              </a:rPr>
              <a:t>Kvasir</a:t>
            </a:r>
            <a:r>
              <a:rPr lang="es-ES" sz="2400" b="1" dirty="0">
                <a:solidFill>
                  <a:schemeClr val="bg1"/>
                </a:solidFill>
              </a:rPr>
              <a:t>-Capsule datase</a:t>
            </a:r>
          </a:p>
          <a:p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CE177CE-B623-9743-A6D6-0E1C2B3B67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405" y="1933683"/>
            <a:ext cx="3816319" cy="131152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C1D6C6DB-954E-F74D-9D9D-4A1CEE349C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9697" y="3631663"/>
            <a:ext cx="3707027" cy="2898084"/>
          </a:xfrm>
          <a:prstGeom prst="rect">
            <a:avLst/>
          </a:prstGeom>
        </p:spPr>
      </p:pic>
      <p:graphicFrame>
        <p:nvGraphicFramePr>
          <p:cNvPr id="9" name="Tabla 8">
            <a:extLst>
              <a:ext uri="{FF2B5EF4-FFF2-40B4-BE49-F238E27FC236}">
                <a16:creationId xmlns:a16="http://schemas.microsoft.com/office/drawing/2014/main" id="{F9AD813E-E439-AA4D-9E5B-E308B86FA2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7469662"/>
              </p:ext>
            </p:extLst>
          </p:nvPr>
        </p:nvGraphicFramePr>
        <p:xfrm>
          <a:off x="8473988" y="2122490"/>
          <a:ext cx="2900294" cy="440725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8943">
                  <a:extLst>
                    <a:ext uri="{9D8B030D-6E8A-4147-A177-3AD203B41FA5}">
                      <a16:colId xmlns:a16="http://schemas.microsoft.com/office/drawing/2014/main" val="932087176"/>
                    </a:ext>
                  </a:extLst>
                </a:gridCol>
                <a:gridCol w="1587955">
                  <a:extLst>
                    <a:ext uri="{9D8B030D-6E8A-4147-A177-3AD203B41FA5}">
                      <a16:colId xmlns:a16="http://schemas.microsoft.com/office/drawing/2014/main" val="2265935298"/>
                    </a:ext>
                  </a:extLst>
                </a:gridCol>
                <a:gridCol w="883396">
                  <a:extLst>
                    <a:ext uri="{9D8B030D-6E8A-4147-A177-3AD203B41FA5}">
                      <a16:colId xmlns:a16="http://schemas.microsoft.com/office/drawing/2014/main" val="2456019130"/>
                    </a:ext>
                  </a:extLst>
                </a:gridCol>
              </a:tblGrid>
              <a:tr h="365095"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chemeClr val="bg1"/>
                          </a:solidFill>
                        </a:rPr>
                        <a:t>Id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chemeClr val="bg1"/>
                          </a:solidFill>
                        </a:rPr>
                        <a:t>Clase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dirty="0">
                          <a:solidFill>
                            <a:schemeClr val="bg1"/>
                          </a:solidFill>
                        </a:rPr>
                        <a:t>Muestras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71783"/>
                  </a:ext>
                </a:extLst>
              </a:tr>
              <a:tr h="365095">
                <a:tc>
                  <a:txBody>
                    <a:bodyPr/>
                    <a:lstStyle/>
                    <a:p>
                      <a:r>
                        <a:rPr lang="es-ES" sz="1400" dirty="0"/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Angiectasia</a:t>
                      </a:r>
                      <a:endParaRPr lang="es-E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866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177836"/>
                  </a:ext>
                </a:extLst>
              </a:tr>
              <a:tr h="365095">
                <a:tc>
                  <a:txBody>
                    <a:bodyPr/>
                    <a:lstStyle/>
                    <a:p>
                      <a:r>
                        <a:rPr lang="es-ES" sz="1400" dirty="0"/>
                        <a:t>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Blood_fresh</a:t>
                      </a:r>
                      <a:endParaRPr lang="es-E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1466683"/>
                  </a:ext>
                </a:extLst>
              </a:tr>
              <a:tr h="365095">
                <a:tc>
                  <a:txBody>
                    <a:bodyPr/>
                    <a:lstStyle/>
                    <a:p>
                      <a:r>
                        <a:rPr lang="es-ES" sz="1400" dirty="0"/>
                        <a:t>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Erosion</a:t>
                      </a:r>
                      <a:endParaRPr lang="es-E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506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7596371"/>
                  </a:ext>
                </a:extLst>
              </a:tr>
              <a:tr h="365095">
                <a:tc>
                  <a:txBody>
                    <a:bodyPr/>
                    <a:lstStyle/>
                    <a:p>
                      <a:r>
                        <a:rPr lang="es-ES" sz="1400" dirty="0"/>
                        <a:t>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Erythematous</a:t>
                      </a:r>
                      <a:endParaRPr lang="es-E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159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59262718"/>
                  </a:ext>
                </a:extLst>
              </a:tr>
              <a:tr h="365095">
                <a:tc>
                  <a:txBody>
                    <a:bodyPr/>
                    <a:lstStyle/>
                    <a:p>
                      <a:r>
                        <a:rPr lang="es-ES" sz="14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Foreign_body</a:t>
                      </a:r>
                      <a:endParaRPr lang="es-E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776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0280187"/>
                  </a:ext>
                </a:extLst>
              </a:tr>
              <a:tr h="365095">
                <a:tc>
                  <a:txBody>
                    <a:bodyPr/>
                    <a:lstStyle/>
                    <a:p>
                      <a:r>
                        <a:rPr lang="es-ES" sz="14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Ileocecal_valve</a:t>
                      </a:r>
                      <a:endParaRPr lang="es-E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4.189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7444957"/>
                  </a:ext>
                </a:extLst>
              </a:tr>
              <a:tr h="365095">
                <a:tc>
                  <a:txBody>
                    <a:bodyPr/>
                    <a:lstStyle/>
                    <a:p>
                      <a:r>
                        <a:rPr lang="es-ES" sz="14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Lymphangiectasia</a:t>
                      </a:r>
                      <a:endParaRPr lang="es-E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592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3428884"/>
                  </a:ext>
                </a:extLst>
              </a:tr>
              <a:tr h="365095">
                <a:tc>
                  <a:txBody>
                    <a:bodyPr/>
                    <a:lstStyle/>
                    <a:p>
                      <a:r>
                        <a:rPr lang="es-ES" sz="1400" dirty="0"/>
                        <a:t>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Normal</a:t>
                      </a:r>
                      <a:endParaRPr lang="es-E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34.338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82924531"/>
                  </a:ext>
                </a:extLst>
              </a:tr>
              <a:tr h="365095">
                <a:tc>
                  <a:txBody>
                    <a:bodyPr/>
                    <a:lstStyle/>
                    <a:p>
                      <a:r>
                        <a:rPr lang="es-ES" sz="14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Pylorus</a:t>
                      </a:r>
                      <a:endParaRPr lang="es-E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1.529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4813737"/>
                  </a:ext>
                </a:extLst>
              </a:tr>
              <a:tr h="391212">
                <a:tc>
                  <a:txBody>
                    <a:bodyPr/>
                    <a:lstStyle/>
                    <a:p>
                      <a:r>
                        <a:rPr lang="es-ES" sz="1400" dirty="0"/>
                        <a:t>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Reduced_muc_view</a:t>
                      </a:r>
                      <a:endParaRPr lang="es-E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2.906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6098307"/>
                  </a:ext>
                </a:extLst>
              </a:tr>
              <a:tr h="365095">
                <a:tc>
                  <a:txBody>
                    <a:bodyPr/>
                    <a:lstStyle/>
                    <a:p>
                      <a:r>
                        <a:rPr lang="es-ES" sz="14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Ulcer</a:t>
                      </a:r>
                      <a:endParaRPr lang="es-E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s-ES" sz="1400" dirty="0"/>
                        <a:t>854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47397254"/>
                  </a:ext>
                </a:extLst>
              </a:tr>
            </a:tbl>
          </a:graphicData>
        </a:graphic>
      </p:graphicFrame>
      <p:sp>
        <p:nvSpPr>
          <p:cNvPr id="10" name="CuadroTexto 9">
            <a:extLst>
              <a:ext uri="{FF2B5EF4-FFF2-40B4-BE49-F238E27FC236}">
                <a16:creationId xmlns:a16="http://schemas.microsoft.com/office/drawing/2014/main" id="{3BE47DC9-6C6C-CC4A-98D9-264ABA6DC11E}"/>
              </a:ext>
            </a:extLst>
          </p:cNvPr>
          <p:cNvSpPr txBox="1"/>
          <p:nvPr/>
        </p:nvSpPr>
        <p:spPr>
          <a:xfrm>
            <a:off x="8812826" y="1207407"/>
            <a:ext cx="253548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70 % entrenamiento</a:t>
            </a:r>
          </a:p>
          <a:p>
            <a:r>
              <a:rPr lang="es-ES" sz="2000" b="1" dirty="0">
                <a:solidFill>
                  <a:schemeClr val="bg1"/>
                </a:solidFill>
              </a:rPr>
              <a:t>30 % validación</a:t>
            </a:r>
          </a:p>
          <a:p>
            <a:endParaRPr lang="es-ES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ADBFA953-095E-324C-B54C-036C268FBA6B}"/>
              </a:ext>
            </a:extLst>
          </p:cNvPr>
          <p:cNvSpPr txBox="1"/>
          <p:nvPr/>
        </p:nvSpPr>
        <p:spPr>
          <a:xfrm>
            <a:off x="6705459" y="2330997"/>
            <a:ext cx="93293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 dirty="0">
                <a:solidFill>
                  <a:schemeClr val="bg1"/>
                </a:solidFill>
              </a:rPr>
              <a:t>x 11</a:t>
            </a:r>
          </a:p>
          <a:p>
            <a:endParaRPr lang="es-ES" dirty="0"/>
          </a:p>
        </p:txBody>
      </p:sp>
      <p:pic>
        <p:nvPicPr>
          <p:cNvPr id="12" name="Datos">
            <a:hlinkClick r:id="" action="ppaction://media"/>
            <a:extLst>
              <a:ext uri="{FF2B5EF4-FFF2-40B4-BE49-F238E27FC236}">
                <a16:creationId xmlns:a16="http://schemas.microsoft.com/office/drawing/2014/main" id="{63692F97-0129-474D-9BA9-64493D0C81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050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4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4000"/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D7CAC28-7208-1E44-8B27-5EEA50138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822" y="1018688"/>
            <a:ext cx="3600000" cy="2592746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030612F-8BA2-D748-8054-955CF88461D9}"/>
              </a:ext>
            </a:extLst>
          </p:cNvPr>
          <p:cNvCxnSpPr/>
          <p:nvPr/>
        </p:nvCxnSpPr>
        <p:spPr>
          <a:xfrm>
            <a:off x="2409568" y="766119"/>
            <a:ext cx="5832389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89021B81-F4B1-4B4F-B72A-E475F9C6CAA3}"/>
              </a:ext>
            </a:extLst>
          </p:cNvPr>
          <p:cNvSpPr txBox="1">
            <a:spLocks/>
          </p:cNvSpPr>
          <p:nvPr/>
        </p:nvSpPr>
        <p:spPr>
          <a:xfrm>
            <a:off x="-1035652" y="-782822"/>
            <a:ext cx="9970136" cy="1565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b="1" dirty="0">
                <a:solidFill>
                  <a:schemeClr val="bg1"/>
                </a:solidFill>
              </a:rPr>
              <a:t>RESULTADOS</a:t>
            </a:r>
            <a:endParaRPr lang="es-ES" sz="6000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51B7149-D51A-D546-A175-39C6D2713400}"/>
              </a:ext>
            </a:extLst>
          </p:cNvPr>
          <p:cNvSpPr txBox="1"/>
          <p:nvPr/>
        </p:nvSpPr>
        <p:spPr>
          <a:xfrm>
            <a:off x="2170043" y="1511090"/>
            <a:ext cx="177937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Red </a:t>
            </a:r>
            <a:r>
              <a:rPr lang="es-ES" sz="2000" b="1" dirty="0" err="1">
                <a:solidFill>
                  <a:schemeClr val="bg1"/>
                </a:solidFill>
              </a:rPr>
              <a:t>ConvoRGB</a:t>
            </a:r>
            <a:endParaRPr lang="es-ES" sz="2000" b="1" dirty="0">
              <a:solidFill>
                <a:schemeClr val="bg1"/>
              </a:solidFill>
            </a:endParaRPr>
          </a:p>
          <a:p>
            <a:endParaRPr lang="es-E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2131892-4648-874C-94D8-F8CDF0F9F4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3822" y="3974747"/>
            <a:ext cx="3600000" cy="259274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D802950-076B-3344-A5BD-16184CDFA0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96740" y="1026736"/>
            <a:ext cx="2160000" cy="210188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E03FCC88-B357-904C-9E97-C87383D00F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5589" y="3347812"/>
            <a:ext cx="3271151" cy="3219681"/>
          </a:xfrm>
          <a:prstGeom prst="rect">
            <a:avLst/>
          </a:prstGeom>
        </p:spPr>
      </p:pic>
      <p:sp>
        <p:nvSpPr>
          <p:cNvPr id="10" name="Flecha abajo 9">
            <a:extLst>
              <a:ext uri="{FF2B5EF4-FFF2-40B4-BE49-F238E27FC236}">
                <a16:creationId xmlns:a16="http://schemas.microsoft.com/office/drawing/2014/main" id="{35DE4577-C3A8-2448-B03C-1074F4A35698}"/>
              </a:ext>
            </a:extLst>
          </p:cNvPr>
          <p:cNvSpPr/>
          <p:nvPr/>
        </p:nvSpPr>
        <p:spPr>
          <a:xfrm rot="8522982">
            <a:off x="9342082" y="1498512"/>
            <a:ext cx="138580" cy="8654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3C69CE6-79A8-8F4D-A3C4-73A9A7B23F98}"/>
              </a:ext>
            </a:extLst>
          </p:cNvPr>
          <p:cNvSpPr txBox="1"/>
          <p:nvPr/>
        </p:nvSpPr>
        <p:spPr>
          <a:xfrm>
            <a:off x="7952751" y="1886152"/>
            <a:ext cx="17793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Sobre-entrenamiento</a:t>
            </a:r>
          </a:p>
          <a:p>
            <a:endParaRPr lang="es-ES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23CA091-C9C7-824B-9187-2810607B4701}"/>
              </a:ext>
            </a:extLst>
          </p:cNvPr>
          <p:cNvSpPr/>
          <p:nvPr/>
        </p:nvSpPr>
        <p:spPr>
          <a:xfrm rot="2750747">
            <a:off x="2604240" y="4713716"/>
            <a:ext cx="3663267" cy="343559"/>
          </a:xfrm>
          <a:prstGeom prst="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 abajo 12">
            <a:extLst>
              <a:ext uri="{FF2B5EF4-FFF2-40B4-BE49-F238E27FC236}">
                <a16:creationId xmlns:a16="http://schemas.microsoft.com/office/drawing/2014/main" id="{C0DE2D30-F8F7-0B43-AF11-AFC87E96DBC1}"/>
              </a:ext>
            </a:extLst>
          </p:cNvPr>
          <p:cNvSpPr/>
          <p:nvPr/>
        </p:nvSpPr>
        <p:spPr>
          <a:xfrm rot="5400000">
            <a:off x="10496912" y="4244110"/>
            <a:ext cx="86211" cy="371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C9E12E6D-ADA7-D94A-9984-B03BF5BD3560}"/>
              </a:ext>
            </a:extLst>
          </p:cNvPr>
          <p:cNvSpPr txBox="1"/>
          <p:nvPr/>
        </p:nvSpPr>
        <p:spPr>
          <a:xfrm>
            <a:off x="10445257" y="1282665"/>
            <a:ext cx="177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90 %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C722E98C-E407-7146-956C-83A6350164A3}"/>
              </a:ext>
            </a:extLst>
          </p:cNvPr>
          <p:cNvSpPr txBox="1"/>
          <p:nvPr/>
        </p:nvSpPr>
        <p:spPr>
          <a:xfrm>
            <a:off x="10412627" y="4260479"/>
            <a:ext cx="177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&gt; 80 %</a:t>
            </a:r>
          </a:p>
        </p:txBody>
      </p:sp>
      <p:sp>
        <p:nvSpPr>
          <p:cNvPr id="17" name="Flecha abajo 16">
            <a:extLst>
              <a:ext uri="{FF2B5EF4-FFF2-40B4-BE49-F238E27FC236}">
                <a16:creationId xmlns:a16="http://schemas.microsoft.com/office/drawing/2014/main" id="{538B40B9-FAED-F04A-8273-5E72CC3D7F77}"/>
              </a:ext>
            </a:extLst>
          </p:cNvPr>
          <p:cNvSpPr/>
          <p:nvPr/>
        </p:nvSpPr>
        <p:spPr>
          <a:xfrm rot="5400000">
            <a:off x="10587798" y="1253450"/>
            <a:ext cx="86211" cy="371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" name="Res_1">
            <a:hlinkClick r:id="" action="ppaction://media"/>
            <a:extLst>
              <a:ext uri="{FF2B5EF4-FFF2-40B4-BE49-F238E27FC236}">
                <a16:creationId xmlns:a16="http://schemas.microsoft.com/office/drawing/2014/main" id="{3FAFD9F8-1032-4B49-8C0A-25D210EAA9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4311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5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4000"/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A90FE526-18C0-5646-B0BC-08AA43E405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419" y="1510818"/>
            <a:ext cx="2880000" cy="2042449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030612F-8BA2-D748-8054-955CF88461D9}"/>
              </a:ext>
            </a:extLst>
          </p:cNvPr>
          <p:cNvCxnSpPr/>
          <p:nvPr/>
        </p:nvCxnSpPr>
        <p:spPr>
          <a:xfrm>
            <a:off x="2409568" y="766119"/>
            <a:ext cx="5832389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89021B81-F4B1-4B4F-B72A-E475F9C6CAA3}"/>
              </a:ext>
            </a:extLst>
          </p:cNvPr>
          <p:cNvSpPr txBox="1">
            <a:spLocks/>
          </p:cNvSpPr>
          <p:nvPr/>
        </p:nvSpPr>
        <p:spPr>
          <a:xfrm>
            <a:off x="-1035652" y="-782822"/>
            <a:ext cx="9970136" cy="1565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b="1" dirty="0">
                <a:solidFill>
                  <a:schemeClr val="bg1"/>
                </a:solidFill>
              </a:rPr>
              <a:t>RESULTADOS</a:t>
            </a:r>
            <a:endParaRPr lang="es-ES" sz="6000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51B7149-D51A-D546-A175-39C6D2713400}"/>
              </a:ext>
            </a:extLst>
          </p:cNvPr>
          <p:cNvSpPr txBox="1"/>
          <p:nvPr/>
        </p:nvSpPr>
        <p:spPr>
          <a:xfrm>
            <a:off x="1984692" y="1409795"/>
            <a:ext cx="17793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Red </a:t>
            </a:r>
            <a:r>
              <a:rPr lang="es-ES" sz="2000" b="1" dirty="0" err="1">
                <a:solidFill>
                  <a:schemeClr val="bg1"/>
                </a:solidFill>
              </a:rPr>
              <a:t>ResNet</a:t>
            </a:r>
            <a:endParaRPr lang="es-ES" sz="2000" b="1" dirty="0">
              <a:solidFill>
                <a:schemeClr val="bg1"/>
              </a:solidFill>
            </a:endParaRPr>
          </a:p>
          <a:p>
            <a:endParaRPr lang="es-ES" dirty="0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CEDDA9B5-423F-2645-9652-641DB8806541}"/>
              </a:ext>
            </a:extLst>
          </p:cNvPr>
          <p:cNvSpPr txBox="1"/>
          <p:nvPr/>
        </p:nvSpPr>
        <p:spPr>
          <a:xfrm>
            <a:off x="10041511" y="1409795"/>
            <a:ext cx="17793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Red </a:t>
            </a:r>
            <a:r>
              <a:rPr lang="es-ES" sz="2000" b="1" dirty="0" err="1">
                <a:solidFill>
                  <a:schemeClr val="bg1"/>
                </a:solidFill>
              </a:rPr>
              <a:t>DenseNet</a:t>
            </a:r>
            <a:endParaRPr lang="es-ES" sz="2000" b="1" dirty="0">
              <a:solidFill>
                <a:schemeClr val="bg1"/>
              </a:solidFill>
            </a:endParaRPr>
          </a:p>
          <a:p>
            <a:endParaRPr lang="es-ES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8DCD7AA6-509E-CC41-9C6E-59999C852B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7419" y="3797182"/>
            <a:ext cx="2859108" cy="205915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3D205B4-7739-0440-9DD2-BA9A4AE29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8157" y="3796910"/>
            <a:ext cx="2880000" cy="207419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61B979C-CA65-5F45-B160-91DBAE6E7E9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8157" y="1510818"/>
            <a:ext cx="2880000" cy="2042449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F114F029-21D7-F542-B8E7-A45EF6DF56D0}"/>
              </a:ext>
            </a:extLst>
          </p:cNvPr>
          <p:cNvSpPr txBox="1"/>
          <p:nvPr/>
        </p:nvSpPr>
        <p:spPr>
          <a:xfrm>
            <a:off x="5910327" y="6140801"/>
            <a:ext cx="177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Equivalentes</a:t>
            </a:r>
          </a:p>
        </p:txBody>
      </p:sp>
      <p:sp>
        <p:nvSpPr>
          <p:cNvPr id="22" name="Flecha abajo 21">
            <a:extLst>
              <a:ext uri="{FF2B5EF4-FFF2-40B4-BE49-F238E27FC236}">
                <a16:creationId xmlns:a16="http://schemas.microsoft.com/office/drawing/2014/main" id="{FF58E7BE-B60D-7140-AA94-4D8975EC6094}"/>
              </a:ext>
            </a:extLst>
          </p:cNvPr>
          <p:cNvSpPr/>
          <p:nvPr/>
        </p:nvSpPr>
        <p:spPr>
          <a:xfrm rot="7176615">
            <a:off x="5867222" y="6030375"/>
            <a:ext cx="86211" cy="371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Flecha abajo 22">
            <a:extLst>
              <a:ext uri="{FF2B5EF4-FFF2-40B4-BE49-F238E27FC236}">
                <a16:creationId xmlns:a16="http://schemas.microsoft.com/office/drawing/2014/main" id="{49D6CE2A-D301-754F-951E-3729BDE4FECF}"/>
              </a:ext>
            </a:extLst>
          </p:cNvPr>
          <p:cNvSpPr/>
          <p:nvPr/>
        </p:nvSpPr>
        <p:spPr>
          <a:xfrm rot="14377011">
            <a:off x="7646595" y="6000267"/>
            <a:ext cx="86211" cy="371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38FD78A-39BA-8C40-90F3-E05CE964EFD6}"/>
              </a:ext>
            </a:extLst>
          </p:cNvPr>
          <p:cNvSpPr txBox="1"/>
          <p:nvPr/>
        </p:nvSpPr>
        <p:spPr>
          <a:xfrm>
            <a:off x="5888191" y="1038135"/>
            <a:ext cx="17793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Equivalentes</a:t>
            </a:r>
          </a:p>
        </p:txBody>
      </p:sp>
      <p:sp>
        <p:nvSpPr>
          <p:cNvPr id="25" name="Flecha abajo 24">
            <a:extLst>
              <a:ext uri="{FF2B5EF4-FFF2-40B4-BE49-F238E27FC236}">
                <a16:creationId xmlns:a16="http://schemas.microsoft.com/office/drawing/2014/main" id="{4FD56F3E-3089-1D4C-996A-B0BEF940B976}"/>
              </a:ext>
            </a:extLst>
          </p:cNvPr>
          <p:cNvSpPr/>
          <p:nvPr/>
        </p:nvSpPr>
        <p:spPr>
          <a:xfrm rot="3793926">
            <a:off x="5851346" y="1113095"/>
            <a:ext cx="86211" cy="371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Flecha abajo 25">
            <a:extLst>
              <a:ext uri="{FF2B5EF4-FFF2-40B4-BE49-F238E27FC236}">
                <a16:creationId xmlns:a16="http://schemas.microsoft.com/office/drawing/2014/main" id="{2FD18311-CDA7-9645-80B9-B6C21CC228A7}"/>
              </a:ext>
            </a:extLst>
          </p:cNvPr>
          <p:cNvSpPr/>
          <p:nvPr/>
        </p:nvSpPr>
        <p:spPr>
          <a:xfrm rot="17923278">
            <a:off x="7623640" y="1118012"/>
            <a:ext cx="86211" cy="3712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7" name="Res_2">
            <a:hlinkClick r:id="" action="ppaction://media"/>
            <a:extLst>
              <a:ext uri="{FF2B5EF4-FFF2-40B4-BE49-F238E27FC236}">
                <a16:creationId xmlns:a16="http://schemas.microsoft.com/office/drawing/2014/main" id="{86F436A4-8046-174C-8D9D-F5FD0A771C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81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41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4000"/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F6D30DD-FBF6-F546-BCD3-70B32C2768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1453" y="1026736"/>
            <a:ext cx="2092329" cy="210188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2AE438A-80DE-D449-83F4-A1E52E272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6895" y="3372534"/>
            <a:ext cx="3326887" cy="3274541"/>
          </a:xfrm>
          <a:prstGeom prst="rect">
            <a:avLst/>
          </a:prstGeom>
        </p:spPr>
      </p:pic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030612F-8BA2-D748-8054-955CF88461D9}"/>
              </a:ext>
            </a:extLst>
          </p:cNvPr>
          <p:cNvCxnSpPr/>
          <p:nvPr/>
        </p:nvCxnSpPr>
        <p:spPr>
          <a:xfrm>
            <a:off x="2409568" y="766119"/>
            <a:ext cx="5832389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89021B81-F4B1-4B4F-B72A-E475F9C6CAA3}"/>
              </a:ext>
            </a:extLst>
          </p:cNvPr>
          <p:cNvSpPr txBox="1">
            <a:spLocks/>
          </p:cNvSpPr>
          <p:nvPr/>
        </p:nvSpPr>
        <p:spPr>
          <a:xfrm>
            <a:off x="-1035652" y="-782822"/>
            <a:ext cx="9970136" cy="1565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b="1" dirty="0">
                <a:solidFill>
                  <a:schemeClr val="bg1"/>
                </a:solidFill>
              </a:rPr>
              <a:t>RESULTADOS</a:t>
            </a:r>
            <a:endParaRPr lang="es-ES" sz="6000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51B7149-D51A-D546-A175-39C6D2713400}"/>
              </a:ext>
            </a:extLst>
          </p:cNvPr>
          <p:cNvSpPr txBox="1"/>
          <p:nvPr/>
        </p:nvSpPr>
        <p:spPr>
          <a:xfrm>
            <a:off x="2170043" y="1511090"/>
            <a:ext cx="17793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Red </a:t>
            </a:r>
            <a:r>
              <a:rPr lang="es-ES" sz="2000" b="1" dirty="0" err="1">
                <a:solidFill>
                  <a:schemeClr val="bg1"/>
                </a:solidFill>
              </a:rPr>
              <a:t>ResNet</a:t>
            </a:r>
            <a:endParaRPr lang="es-ES" sz="2000" b="1" dirty="0">
              <a:solidFill>
                <a:schemeClr val="bg1"/>
              </a:solidFill>
            </a:endParaRPr>
          </a:p>
          <a:p>
            <a:endParaRPr lang="es-ES" dirty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BD36F046-19CF-7E48-BE99-872460C576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4642" y="1026735"/>
            <a:ext cx="2140988" cy="2101883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A7D57F4-5475-B54E-8CE8-3E4BEABCA8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4642" y="3372532"/>
            <a:ext cx="3326889" cy="3274543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EDDA9B5-423F-2645-9652-641DB8806541}"/>
              </a:ext>
            </a:extLst>
          </p:cNvPr>
          <p:cNvSpPr txBox="1"/>
          <p:nvPr/>
        </p:nvSpPr>
        <p:spPr>
          <a:xfrm>
            <a:off x="9131844" y="1507425"/>
            <a:ext cx="177937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>
                <a:solidFill>
                  <a:schemeClr val="bg1"/>
                </a:solidFill>
              </a:rPr>
              <a:t>Red </a:t>
            </a:r>
            <a:r>
              <a:rPr lang="es-ES" sz="2000" b="1" dirty="0" err="1">
                <a:solidFill>
                  <a:schemeClr val="bg1"/>
                </a:solidFill>
              </a:rPr>
              <a:t>DenseNet</a:t>
            </a:r>
            <a:endParaRPr lang="es-ES" sz="2000" b="1" dirty="0">
              <a:solidFill>
                <a:schemeClr val="bg1"/>
              </a:solidFill>
            </a:endParaRPr>
          </a:p>
          <a:p>
            <a:endParaRPr lang="es-ES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1633E12-B93A-AE4A-B030-A298A5B8B12A}"/>
              </a:ext>
            </a:extLst>
          </p:cNvPr>
          <p:cNvSpPr txBox="1"/>
          <p:nvPr/>
        </p:nvSpPr>
        <p:spPr>
          <a:xfrm>
            <a:off x="1239048" y="2213594"/>
            <a:ext cx="17793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equivalentes con </a:t>
            </a:r>
            <a:r>
              <a:rPr lang="es-ES" sz="16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ConvoRGB</a:t>
            </a:r>
            <a:r>
              <a:rPr lang="es-E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sz="16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DenseNet</a:t>
            </a:r>
            <a:endParaRPr lang="es-E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371E086-8098-594F-83A8-4A409904A25E}"/>
              </a:ext>
            </a:extLst>
          </p:cNvPr>
          <p:cNvSpPr txBox="1"/>
          <p:nvPr/>
        </p:nvSpPr>
        <p:spPr>
          <a:xfrm>
            <a:off x="9958581" y="2197572"/>
            <a:ext cx="17793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Resultados equivalentes con </a:t>
            </a:r>
            <a:r>
              <a:rPr lang="es-ES" sz="16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ConvoRGB</a:t>
            </a:r>
            <a:r>
              <a:rPr lang="es-ES" sz="1600" b="1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s-ES" sz="1600" b="1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ResNet</a:t>
            </a:r>
            <a:endParaRPr lang="es-ES" sz="1600" b="1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Res_3">
            <a:hlinkClick r:id="" action="ppaction://media"/>
            <a:extLst>
              <a:ext uri="{FF2B5EF4-FFF2-40B4-BE49-F238E27FC236}">
                <a16:creationId xmlns:a16="http://schemas.microsoft.com/office/drawing/2014/main" id="{F3E8D9E7-DA0A-4C42-9AA4-A86C1EA0BB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7048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0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4000"/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030612F-8BA2-D748-8054-955CF88461D9}"/>
              </a:ext>
            </a:extLst>
          </p:cNvPr>
          <p:cNvCxnSpPr/>
          <p:nvPr/>
        </p:nvCxnSpPr>
        <p:spPr>
          <a:xfrm>
            <a:off x="2409568" y="766119"/>
            <a:ext cx="5832389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89021B81-F4B1-4B4F-B72A-E475F9C6CAA3}"/>
              </a:ext>
            </a:extLst>
          </p:cNvPr>
          <p:cNvSpPr txBox="1">
            <a:spLocks/>
          </p:cNvSpPr>
          <p:nvPr/>
        </p:nvSpPr>
        <p:spPr>
          <a:xfrm>
            <a:off x="-664948" y="-782822"/>
            <a:ext cx="9970136" cy="1565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b="1" dirty="0">
                <a:solidFill>
                  <a:schemeClr val="bg1"/>
                </a:solidFill>
              </a:rPr>
              <a:t>CONCLUSIONES</a:t>
            </a:r>
            <a:endParaRPr lang="es-ES" sz="6000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1B686D2-5114-A14F-8F27-749EF0E0A93C}"/>
              </a:ext>
            </a:extLst>
          </p:cNvPr>
          <p:cNvSpPr txBox="1"/>
          <p:nvPr/>
        </p:nvSpPr>
        <p:spPr>
          <a:xfrm>
            <a:off x="2088292" y="1000897"/>
            <a:ext cx="920578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El modelo </a:t>
            </a:r>
            <a:r>
              <a:rPr lang="es-ES" sz="2000" b="1" dirty="0" err="1">
                <a:solidFill>
                  <a:schemeClr val="bg1"/>
                </a:solidFill>
              </a:rPr>
              <a:t>ConvoRGB</a:t>
            </a:r>
            <a:r>
              <a:rPr lang="es-ES" sz="2000" dirty="0">
                <a:solidFill>
                  <a:schemeClr val="bg1"/>
                </a:solidFill>
              </a:rPr>
              <a:t>, entrenado completamente con el </a:t>
            </a:r>
            <a:r>
              <a:rPr lang="es-ES" sz="2000" dirty="0" err="1">
                <a:solidFill>
                  <a:schemeClr val="bg1"/>
                </a:solidFill>
              </a:rPr>
              <a:t>dataset</a:t>
            </a:r>
            <a:r>
              <a:rPr lang="es-ES" sz="2000" dirty="0">
                <a:solidFill>
                  <a:schemeClr val="bg1"/>
                </a:solidFill>
              </a:rPr>
              <a:t>, presenta métricas </a:t>
            </a:r>
            <a:r>
              <a:rPr lang="es-ES" sz="2000" b="1" dirty="0">
                <a:solidFill>
                  <a:schemeClr val="bg1"/>
                </a:solidFill>
              </a:rPr>
              <a:t>entre 80% y 90% </a:t>
            </a:r>
            <a:r>
              <a:rPr lang="es-ES" sz="2000" dirty="0">
                <a:solidFill>
                  <a:schemeClr val="bg1"/>
                </a:solidFill>
              </a:rPr>
              <a:t>según se consideren todas las muestras o se evalúen por métrica y posteriormente se agreguen.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Los modelos </a:t>
            </a:r>
            <a:r>
              <a:rPr lang="es-ES" sz="2000" b="1" dirty="0" err="1">
                <a:solidFill>
                  <a:schemeClr val="bg1"/>
                </a:solidFill>
              </a:rPr>
              <a:t>ResNet</a:t>
            </a:r>
            <a:r>
              <a:rPr lang="es-ES" sz="2000" dirty="0">
                <a:solidFill>
                  <a:schemeClr val="bg1"/>
                </a:solidFill>
              </a:rPr>
              <a:t> y </a:t>
            </a:r>
            <a:r>
              <a:rPr lang="es-ES" sz="2000" b="1" dirty="0" err="1">
                <a:solidFill>
                  <a:schemeClr val="bg1"/>
                </a:solidFill>
              </a:rPr>
              <a:t>DenseNet</a:t>
            </a:r>
            <a:r>
              <a:rPr lang="es-ES" sz="2000" dirty="0">
                <a:solidFill>
                  <a:schemeClr val="bg1"/>
                </a:solidFill>
              </a:rPr>
              <a:t>, que hacen uso de transferencia de conocimiento, obtiene resultados que </a:t>
            </a:r>
            <a:r>
              <a:rPr lang="es-ES" sz="2000" b="1" dirty="0">
                <a:solidFill>
                  <a:schemeClr val="bg1"/>
                </a:solidFill>
              </a:rPr>
              <a:t>no difieren </a:t>
            </a:r>
            <a:r>
              <a:rPr lang="es-ES" sz="2000" dirty="0">
                <a:solidFill>
                  <a:schemeClr val="bg1"/>
                </a:solidFill>
              </a:rPr>
              <a:t>sustancialmente de los obtenidos por </a:t>
            </a:r>
            <a:r>
              <a:rPr lang="es-ES" sz="2000" b="1" dirty="0" err="1">
                <a:solidFill>
                  <a:schemeClr val="bg1"/>
                </a:solidFill>
              </a:rPr>
              <a:t>ConvoRGB</a:t>
            </a:r>
            <a:r>
              <a:rPr lang="es-ES" sz="20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El </a:t>
            </a:r>
            <a:r>
              <a:rPr lang="es-ES" sz="2000" b="1" dirty="0" err="1">
                <a:solidFill>
                  <a:schemeClr val="bg1"/>
                </a:solidFill>
              </a:rPr>
              <a:t>dataset</a:t>
            </a:r>
            <a:r>
              <a:rPr lang="es-ES" sz="2000" dirty="0">
                <a:solidFill>
                  <a:schemeClr val="bg1"/>
                </a:solidFill>
              </a:rPr>
              <a:t> está muy </a:t>
            </a:r>
            <a:r>
              <a:rPr lang="es-ES" sz="2000" b="1" dirty="0">
                <a:solidFill>
                  <a:schemeClr val="bg1"/>
                </a:solidFill>
              </a:rPr>
              <a:t>desbalanceado</a:t>
            </a:r>
            <a:r>
              <a:rPr lang="es-ES" sz="2000" dirty="0">
                <a:solidFill>
                  <a:schemeClr val="bg1"/>
                </a:solidFill>
              </a:rPr>
              <a:t>, lo que compromete la mejora de resultados con estas u otras metodologías. Además, despierta cierto </a:t>
            </a:r>
            <a:r>
              <a:rPr lang="es-ES" sz="2000" b="1" dirty="0">
                <a:solidFill>
                  <a:schemeClr val="bg1"/>
                </a:solidFill>
              </a:rPr>
              <a:t>recelo sobre su exactitud</a:t>
            </a:r>
            <a:r>
              <a:rPr lang="es-ES" sz="2000" dirty="0">
                <a:solidFill>
                  <a:schemeClr val="bg1"/>
                </a:solidFill>
              </a:rPr>
              <a:t>, lo que de nuevo incidiría en la calidad del modelado.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Las </a:t>
            </a:r>
            <a:r>
              <a:rPr lang="es-ES" sz="2000" b="1" dirty="0">
                <a:solidFill>
                  <a:schemeClr val="bg1"/>
                </a:solidFill>
              </a:rPr>
              <a:t>redes neuronales </a:t>
            </a:r>
            <a:r>
              <a:rPr lang="es-ES" sz="2000" dirty="0">
                <a:solidFill>
                  <a:schemeClr val="bg1"/>
                </a:solidFill>
              </a:rPr>
              <a:t>artificiales </a:t>
            </a:r>
            <a:r>
              <a:rPr lang="es-ES" sz="2000" b="1" dirty="0">
                <a:solidFill>
                  <a:schemeClr val="bg1"/>
                </a:solidFill>
              </a:rPr>
              <a:t>parecen</a:t>
            </a:r>
            <a:r>
              <a:rPr lang="es-ES" sz="2000" dirty="0">
                <a:solidFill>
                  <a:schemeClr val="bg1"/>
                </a:solidFill>
              </a:rPr>
              <a:t> un instrumento </a:t>
            </a:r>
            <a:r>
              <a:rPr lang="es-ES" sz="2000" b="1" dirty="0">
                <a:solidFill>
                  <a:schemeClr val="bg1"/>
                </a:solidFill>
              </a:rPr>
              <a:t>adecuado</a:t>
            </a:r>
            <a:r>
              <a:rPr lang="es-ES" sz="2000" dirty="0">
                <a:solidFill>
                  <a:schemeClr val="bg1"/>
                </a:solidFill>
              </a:rPr>
              <a:t> para la clasificación de </a:t>
            </a:r>
            <a:r>
              <a:rPr lang="es-ES" sz="2000" b="1" dirty="0">
                <a:solidFill>
                  <a:schemeClr val="bg1"/>
                </a:solidFill>
              </a:rPr>
              <a:t>imágenes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b="1" dirty="0">
                <a:solidFill>
                  <a:schemeClr val="bg1"/>
                </a:solidFill>
              </a:rPr>
              <a:t>endoscópicas</a:t>
            </a:r>
            <a:r>
              <a:rPr lang="es-ES" sz="2000" dirty="0">
                <a:solidFill>
                  <a:schemeClr val="bg1"/>
                </a:solidFill>
              </a:rPr>
              <a:t> como las del </a:t>
            </a:r>
            <a:r>
              <a:rPr lang="es-ES" sz="2000" dirty="0" err="1">
                <a:solidFill>
                  <a:schemeClr val="bg1"/>
                </a:solidFill>
              </a:rPr>
              <a:t>dataset</a:t>
            </a:r>
            <a:r>
              <a:rPr lang="es-ES" sz="2000" dirty="0">
                <a:solidFill>
                  <a:schemeClr val="bg1"/>
                </a:solidFill>
              </a:rPr>
              <a:t> </a:t>
            </a:r>
            <a:r>
              <a:rPr lang="es-ES" sz="2000" dirty="0" err="1">
                <a:solidFill>
                  <a:schemeClr val="bg1"/>
                </a:solidFill>
              </a:rPr>
              <a:t>Kvasir</a:t>
            </a:r>
            <a:r>
              <a:rPr lang="es-ES" sz="2000" dirty="0">
                <a:solidFill>
                  <a:schemeClr val="bg1"/>
                </a:solidFill>
              </a:rPr>
              <a:t>-Capsule, con las limitaciones reseñadas previamente.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dirty="0">
                <a:solidFill>
                  <a:schemeClr val="bg1"/>
                </a:solidFill>
              </a:rPr>
              <a:t>De las pruebas realizadas </a:t>
            </a:r>
            <a:r>
              <a:rPr lang="es-ES" sz="2000" b="1" dirty="0">
                <a:solidFill>
                  <a:schemeClr val="bg1"/>
                </a:solidFill>
              </a:rPr>
              <a:t>no</a:t>
            </a:r>
            <a:r>
              <a:rPr lang="es-ES" sz="2000" dirty="0">
                <a:solidFill>
                  <a:schemeClr val="bg1"/>
                </a:solidFill>
              </a:rPr>
              <a:t> se ha </a:t>
            </a:r>
            <a:r>
              <a:rPr lang="es-ES" sz="2000" b="1" dirty="0">
                <a:solidFill>
                  <a:schemeClr val="bg1"/>
                </a:solidFill>
              </a:rPr>
              <a:t>evidenciado</a:t>
            </a:r>
            <a:r>
              <a:rPr lang="es-ES" sz="2000" dirty="0">
                <a:solidFill>
                  <a:schemeClr val="bg1"/>
                </a:solidFill>
              </a:rPr>
              <a:t> una </a:t>
            </a:r>
            <a:r>
              <a:rPr lang="es-ES" sz="2000" b="1" dirty="0">
                <a:solidFill>
                  <a:schemeClr val="bg1"/>
                </a:solidFill>
              </a:rPr>
              <a:t>mejora</a:t>
            </a:r>
            <a:r>
              <a:rPr lang="es-ES" sz="2000" dirty="0">
                <a:solidFill>
                  <a:schemeClr val="bg1"/>
                </a:solidFill>
              </a:rPr>
              <a:t> significativa en los resultados derivados del uso de </a:t>
            </a:r>
            <a:r>
              <a:rPr lang="es-ES" sz="2000" b="1" dirty="0">
                <a:solidFill>
                  <a:schemeClr val="bg1"/>
                </a:solidFill>
              </a:rPr>
              <a:t>redes</a:t>
            </a:r>
            <a:r>
              <a:rPr lang="es-ES" sz="2000" dirty="0">
                <a:solidFill>
                  <a:schemeClr val="bg1"/>
                </a:solidFill>
              </a:rPr>
              <a:t> complejas y profundas </a:t>
            </a:r>
            <a:r>
              <a:rPr lang="es-ES" sz="2000" b="1" dirty="0" err="1">
                <a:solidFill>
                  <a:schemeClr val="bg1"/>
                </a:solidFill>
              </a:rPr>
              <a:t>preentrenadas</a:t>
            </a:r>
            <a:r>
              <a:rPr lang="es-ES" sz="2000" dirty="0">
                <a:solidFill>
                  <a:schemeClr val="bg1"/>
                </a:solidFill>
              </a:rPr>
              <a:t> previamente (transferencia de aprendizaje).</a:t>
            </a:r>
          </a:p>
        </p:txBody>
      </p:sp>
      <p:pic>
        <p:nvPicPr>
          <p:cNvPr id="3" name="Conclusiones">
            <a:hlinkClick r:id="" action="ppaction://media"/>
            <a:extLst>
              <a:ext uri="{FF2B5EF4-FFF2-40B4-BE49-F238E27FC236}">
                <a16:creationId xmlns:a16="http://schemas.microsoft.com/office/drawing/2014/main" id="{6754AB36-6CC2-4046-AB44-C5EB9E8D12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652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1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24000"/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030612F-8BA2-D748-8054-955CF88461D9}"/>
              </a:ext>
            </a:extLst>
          </p:cNvPr>
          <p:cNvCxnSpPr/>
          <p:nvPr/>
        </p:nvCxnSpPr>
        <p:spPr>
          <a:xfrm>
            <a:off x="2409568" y="766119"/>
            <a:ext cx="5832389" cy="0"/>
          </a:xfrm>
          <a:prstGeom prst="line">
            <a:avLst/>
          </a:prstGeom>
          <a:ln w="317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ítulo 1">
            <a:extLst>
              <a:ext uri="{FF2B5EF4-FFF2-40B4-BE49-F238E27FC236}">
                <a16:creationId xmlns:a16="http://schemas.microsoft.com/office/drawing/2014/main" id="{89021B81-F4B1-4B4F-B72A-E475F9C6CAA3}"/>
              </a:ext>
            </a:extLst>
          </p:cNvPr>
          <p:cNvSpPr txBox="1">
            <a:spLocks/>
          </p:cNvSpPr>
          <p:nvPr/>
        </p:nvSpPr>
        <p:spPr>
          <a:xfrm>
            <a:off x="340694" y="-696325"/>
            <a:ext cx="9970136" cy="15656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4400" b="1" dirty="0">
                <a:solidFill>
                  <a:schemeClr val="bg1"/>
                </a:solidFill>
              </a:rPr>
              <a:t>PERSPECTIVAS ABIERTAS</a:t>
            </a:r>
            <a:endParaRPr lang="es-ES" sz="6000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549EA40-C7AE-E645-A962-6900EE1C2DF5}"/>
              </a:ext>
            </a:extLst>
          </p:cNvPr>
          <p:cNvSpPr txBox="1"/>
          <p:nvPr/>
        </p:nvSpPr>
        <p:spPr>
          <a:xfrm>
            <a:off x="2088292" y="1260389"/>
            <a:ext cx="92057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Uso de </a:t>
            </a:r>
            <a:r>
              <a:rPr lang="es-ES" sz="2400" b="1" dirty="0">
                <a:solidFill>
                  <a:schemeClr val="bg1"/>
                </a:solidFill>
              </a:rPr>
              <a:t>otras redes neuronales</a:t>
            </a:r>
            <a:r>
              <a:rPr lang="es-ES" sz="2400" dirty="0">
                <a:solidFill>
                  <a:schemeClr val="bg1"/>
                </a:solidFill>
              </a:rPr>
              <a:t>: explorar si otras redes son capaces de mejorar los resultados.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bg1"/>
                </a:solidFill>
              </a:rPr>
              <a:t>Desbalanceado</a:t>
            </a:r>
            <a:r>
              <a:rPr lang="es-ES" sz="2400" dirty="0">
                <a:solidFill>
                  <a:schemeClr val="bg1"/>
                </a:solidFill>
              </a:rPr>
              <a:t>: búsqueda de metodologías para compensar este balance.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b="1" dirty="0">
                <a:solidFill>
                  <a:schemeClr val="bg1"/>
                </a:solidFill>
              </a:rPr>
              <a:t>Revisión </a:t>
            </a:r>
            <a:r>
              <a:rPr lang="es-ES" sz="2400" b="1" dirty="0" err="1">
                <a:solidFill>
                  <a:schemeClr val="bg1"/>
                </a:solidFill>
              </a:rPr>
              <a:t>dataset</a:t>
            </a:r>
            <a:r>
              <a:rPr lang="es-ES" sz="2400" dirty="0">
                <a:solidFill>
                  <a:schemeClr val="bg1"/>
                </a:solidFill>
              </a:rPr>
              <a:t>: desconocemos la calidad real del etiquetado.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400" dirty="0">
                <a:solidFill>
                  <a:schemeClr val="bg1"/>
                </a:solidFill>
              </a:rPr>
              <a:t>Uso de </a:t>
            </a:r>
            <a:r>
              <a:rPr lang="es-ES" sz="2400" b="1" dirty="0" err="1">
                <a:solidFill>
                  <a:schemeClr val="bg1"/>
                </a:solidFill>
              </a:rPr>
              <a:t>splits</a:t>
            </a:r>
            <a:r>
              <a:rPr lang="es-ES" sz="2400" dirty="0">
                <a:solidFill>
                  <a:schemeClr val="bg1"/>
                </a:solidFill>
              </a:rPr>
              <a:t>: prospección de </a:t>
            </a:r>
            <a:r>
              <a:rPr lang="es-ES" sz="2400" dirty="0" err="1">
                <a:solidFill>
                  <a:schemeClr val="bg1"/>
                </a:solidFill>
              </a:rPr>
              <a:t>splits</a:t>
            </a:r>
            <a:r>
              <a:rPr lang="es-ES" sz="2400" dirty="0">
                <a:solidFill>
                  <a:schemeClr val="bg1"/>
                </a:solidFill>
              </a:rPr>
              <a:t> en trabajos previos.</a:t>
            </a:r>
          </a:p>
        </p:txBody>
      </p:sp>
      <p:pic>
        <p:nvPicPr>
          <p:cNvPr id="3" name="Perpesctivas">
            <a:hlinkClick r:id="" action="ppaction://media"/>
            <a:extLst>
              <a:ext uri="{FF2B5EF4-FFF2-40B4-BE49-F238E27FC236}">
                <a16:creationId xmlns:a16="http://schemas.microsoft.com/office/drawing/2014/main" id="{19F84DD2-187C-B143-8FA0-DEB2F58DA5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89600" y="30226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09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"/>
    </mc:Choice>
    <mc:Fallback>
      <p:transition spd="slow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3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{A829C0D5-2F8F-4B48-B5FE-C285A0CCE938}tf10001122</Template>
  <TotalTime>1011</TotalTime>
  <Words>405</Words>
  <Application>Microsoft Macintosh PowerPoint</Application>
  <PresentationFormat>Panorámica</PresentationFormat>
  <Paragraphs>111</Paragraphs>
  <Slides>10</Slides>
  <Notes>0</Notes>
  <HiddenSlides>0</HiddenSlides>
  <MMClips>9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5" baseType="lpstr">
      <vt:lpstr>Arial</vt:lpstr>
      <vt:lpstr>Arial Hebrew Scholar</vt:lpstr>
      <vt:lpstr>Trebuchet MS</vt:lpstr>
      <vt:lpstr>Tw Cen MT</vt:lpstr>
      <vt:lpstr>Circuito</vt:lpstr>
      <vt:lpstr>UB-DataScience – Capstone Project   Cápsula endoscópica   https://github.com/lumaro77/UB-DataScience-CapstoneProject  Lucas MaRTÍNEZ RODRIGO 30 junio 2022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UB-DataScience – Capstone Project   Cápsula endoscópica    Lucas MaRTÍNEZ RODRIGO 30 junio 2022</dc:title>
  <dc:creator>Lucas Martínez Rodrigo</dc:creator>
  <cp:lastModifiedBy>Lucas Martínez Rodrigo</cp:lastModifiedBy>
  <cp:revision>17</cp:revision>
  <dcterms:created xsi:type="dcterms:W3CDTF">2022-06-28T17:46:22Z</dcterms:created>
  <dcterms:modified xsi:type="dcterms:W3CDTF">2022-06-29T10:37:29Z</dcterms:modified>
</cp:coreProperties>
</file>